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  <p:embeddedFont>
      <p:font typeface="Alice" charset="1" panose="00000500000000000000"/>
      <p:regular r:id="rId16"/>
    </p:embeddedFont>
    <p:embeddedFont>
      <p:font typeface="Alice Bold" charset="1" panose="00000500000000000000"/>
      <p:regular r:id="rId17"/>
    </p:embeddedFont>
    <p:embeddedFont>
      <p:font typeface="Alice Italics" charset="1" panose="00000500000000000000"/>
      <p:regular r:id="rId18"/>
    </p:embeddedFont>
    <p:embeddedFont>
      <p:font typeface="Alice Bold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29813" y="-3138942"/>
            <a:ext cx="17158524" cy="171585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00371" y="3086848"/>
            <a:ext cx="4431488" cy="44314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03244" y="3422373"/>
            <a:ext cx="8734722" cy="355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24"/>
              </a:lnSpc>
            </a:pPr>
            <a:r>
              <a:rPr lang="en-US" sz="12567">
                <a:solidFill>
                  <a:srgbClr val="FFFFFF"/>
                </a:solidFill>
                <a:latin typeface="Now"/>
              </a:rPr>
              <a:t>PROJET - FIL ROUGE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43038" y="8701313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6400" y="4606119"/>
            <a:ext cx="17095201" cy="30007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266486" y="74466"/>
            <a:ext cx="5657850" cy="5657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DCD2">
                <a:alpha val="4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14041" y="8688915"/>
            <a:ext cx="10067688" cy="35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DCD2"/>
                </a:solidFill>
                <a:latin typeface="Now"/>
              </a:rPr>
              <a:t>L'arborescence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5075" y="2099462"/>
            <a:ext cx="5657850" cy="143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CB997E"/>
                </a:solidFill>
                <a:latin typeface="Alice"/>
              </a:rPr>
              <a:t>Maquettage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43038" y="4957838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01019" y="0"/>
            <a:ext cx="9875128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39388" y="4991100"/>
            <a:ext cx="376163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CB997E"/>
                </a:solidFill>
                <a:latin typeface="Now"/>
              </a:rPr>
              <a:t>Zoning Page d'accueil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185662" y="9627949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57193" y="119628"/>
            <a:ext cx="16573615" cy="93226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3029" y="9661211"/>
            <a:ext cx="376163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CB997E"/>
                </a:solidFill>
                <a:latin typeface="Now"/>
              </a:rPr>
              <a:t>Le Mock-up de la Page d'accueil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820" t="0" r="820" b="0"/>
          <a:stretch>
            <a:fillRect/>
          </a:stretch>
        </p:blipFill>
        <p:spPr>
          <a:xfrm flipH="false" flipV="false" rot="0">
            <a:off x="169289" y="1878996"/>
            <a:ext cx="17949422" cy="71626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5537" y="644153"/>
            <a:ext cx="12824297" cy="85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CB997E"/>
                </a:solidFill>
                <a:latin typeface="Alice"/>
              </a:rPr>
              <a:t>Base de Données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537766" y="4271223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Back-End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1927811"/>
            <a:ext cx="18288000" cy="72123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5537" y="644153"/>
            <a:ext cx="12824297" cy="85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CB997E"/>
                </a:solidFill>
                <a:latin typeface="Alice"/>
              </a:rPr>
              <a:t>Base de Données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537766" y="4271223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Back-End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20640" y="0"/>
            <a:ext cx="1316736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D'activité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 article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5672" y="0"/>
            <a:ext cx="13702328" cy="97800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D'activité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une vidéothèque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180" t="0" r="7180" b="0"/>
          <a:stretch>
            <a:fillRect/>
          </a:stretch>
        </p:blipFill>
        <p:spPr>
          <a:xfrm flipH="false" flipV="false" rot="0">
            <a:off x="4585672" y="0"/>
            <a:ext cx="13702328" cy="97800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D'activité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Répondre à un Quizz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36" r="1670" b="1136"/>
          <a:stretch>
            <a:fillRect/>
          </a:stretch>
        </p:blipFill>
        <p:spPr>
          <a:xfrm flipH="false" flipV="false" rot="0">
            <a:off x="4149511" y="0"/>
            <a:ext cx="16574606" cy="81953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Répondre à un Quizz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684" r="0" b="2069"/>
          <a:stretch>
            <a:fillRect/>
          </a:stretch>
        </p:blipFill>
        <p:spPr>
          <a:xfrm flipH="false" flipV="false" rot="0">
            <a:off x="2089123" y="184585"/>
            <a:ext cx="16574606" cy="824852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une vidéothèque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4812" y="5133975"/>
            <a:ext cx="19535305" cy="0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767324" y="3969941"/>
            <a:ext cx="4694235" cy="23471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052733"/>
            <a:ext cx="10386586" cy="89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199">
                <a:solidFill>
                  <a:srgbClr val="CB997E"/>
                </a:solidFill>
                <a:latin typeface="Now"/>
              </a:rPr>
              <a:t>L'idée - Le fil Conducteur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975" y="7135252"/>
            <a:ext cx="10810311" cy="87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2497">
                <a:solidFill>
                  <a:srgbClr val="CB997E"/>
                </a:solidFill>
                <a:latin typeface="Now"/>
              </a:rPr>
              <a:t>Partagez vos émotions positives, après avoir vécu une expérience quelle qu'elle soit.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44187" y="0"/>
            <a:ext cx="15786644" cy="824852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30"/>
              <a:ext cx="6814911" cy="101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Annexes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 article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C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8351" y="-1805098"/>
            <a:ext cx="4057770" cy="40577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601990" y="8018506"/>
            <a:ext cx="4057770" cy="40577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4069" y="422478"/>
            <a:ext cx="15399862" cy="962491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59474" y="223787"/>
            <a:ext cx="15752270" cy="9957855"/>
            <a:chOff x="0" y="0"/>
            <a:chExt cx="4873240" cy="308063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873240" cy="3080637"/>
            </a:xfrm>
            <a:custGeom>
              <a:avLst/>
              <a:gdLst/>
              <a:ahLst/>
              <a:cxnLst/>
              <a:rect r="r" b="b" t="t" l="l"/>
              <a:pathLst>
                <a:path h="3080637" w="4873240">
                  <a:moveTo>
                    <a:pt x="4748780" y="59690"/>
                  </a:moveTo>
                  <a:cubicBezTo>
                    <a:pt x="4784340" y="59690"/>
                    <a:pt x="4813550" y="88900"/>
                    <a:pt x="4813550" y="124460"/>
                  </a:cubicBezTo>
                  <a:lnTo>
                    <a:pt x="4813550" y="2956177"/>
                  </a:lnTo>
                  <a:cubicBezTo>
                    <a:pt x="4813550" y="2991736"/>
                    <a:pt x="4784340" y="3020946"/>
                    <a:pt x="4748780" y="3020946"/>
                  </a:cubicBezTo>
                  <a:lnTo>
                    <a:pt x="124460" y="3020946"/>
                  </a:lnTo>
                  <a:cubicBezTo>
                    <a:pt x="88900" y="3020946"/>
                    <a:pt x="59690" y="2991736"/>
                    <a:pt x="59690" y="2956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748780" y="59690"/>
                  </a:lnTo>
                  <a:moveTo>
                    <a:pt x="47487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56177"/>
                  </a:lnTo>
                  <a:cubicBezTo>
                    <a:pt x="0" y="3024756"/>
                    <a:pt x="55880" y="3080637"/>
                    <a:pt x="124460" y="3080637"/>
                  </a:cubicBezTo>
                  <a:lnTo>
                    <a:pt x="4748780" y="3080637"/>
                  </a:lnTo>
                  <a:cubicBezTo>
                    <a:pt x="4817360" y="3080637"/>
                    <a:pt x="4873240" y="3024756"/>
                    <a:pt x="4873240" y="2956177"/>
                  </a:cubicBezTo>
                  <a:lnTo>
                    <a:pt x="4873240" y="124460"/>
                  </a:lnTo>
                  <a:cubicBezTo>
                    <a:pt x="4873240" y="55880"/>
                    <a:pt x="4817360" y="0"/>
                    <a:pt x="4748780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524" y="150771"/>
            <a:ext cx="10466101" cy="33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FFF1E6"/>
                </a:solidFill>
                <a:latin typeface="Alice Italics"/>
              </a:rPr>
              <a:t>Le partage social des émotions</a:t>
            </a:r>
          </a:p>
          <a:p>
            <a:pPr>
              <a:lnSpc>
                <a:spcPts val="896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-5400000">
            <a:off x="7691232" y="5059746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184040" y="4247686"/>
            <a:ext cx="3583256" cy="17916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91549" y="284121"/>
            <a:ext cx="3067751" cy="306775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39136" y="5002596"/>
            <a:ext cx="8074054" cy="299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Dans l'air du temps,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Surf sur l'effet "Bienveillance"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Mouvance "Feel Good"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Sortir de la torpeur de "cette période"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Ne partager que le positif...</a:t>
            </a:r>
          </a:p>
          <a:p>
            <a:pPr algn="l" marL="0" indent="0" lvl="0">
              <a:lnSpc>
                <a:spcPts val="39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4010025" y="5133975"/>
            <a:ext cx="10287000" cy="0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2046164"/>
            <a:ext cx="886522" cy="4432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6881680"/>
            <a:ext cx="886522" cy="4432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8873801"/>
            <a:ext cx="886522" cy="4432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87737" y="0"/>
            <a:ext cx="8628221" cy="1028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27276" y="434462"/>
            <a:ext cx="5764400" cy="87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5"/>
              </a:lnSpc>
              <a:spcBef>
                <a:spcPct val="0"/>
              </a:spcBef>
            </a:pPr>
            <a:r>
              <a:rPr lang="en-US" sz="5124">
                <a:solidFill>
                  <a:srgbClr val="CB997E"/>
                </a:solidFill>
                <a:latin typeface="Now"/>
              </a:rPr>
              <a:t>Objectif du 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45295"/>
            <a:ext cx="6733087" cy="74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D'un blog communautaire sur le partage de critiques positives.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57276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Développer le Front-end &amp; le Back-end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80812"/>
            <a:ext cx="6733087" cy="74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Un site internet basé sur un réseau social où les utilisateurs peuvent être contributeur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92792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Le Front-end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172932"/>
            <a:ext cx="6733087" cy="111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CB997E"/>
                </a:solidFill>
                <a:latin typeface="Alice"/>
              </a:rPr>
              <a:t>Une BDD de contributeurs, auteurs, modérateurs.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CB997E"/>
                </a:solidFill>
                <a:latin typeface="Alice"/>
              </a:rPr>
              <a:t>Le recensement des œuvres ou des acteurs de la vie des médias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584913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Le Back-end :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4103562"/>
            <a:ext cx="886522" cy="44326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4402693"/>
            <a:ext cx="6733087" cy="111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Le site internet aura sujet principal : les œuvres cinématographiques, et audio-visuelles ainsi que tout  ce qui gravite autour.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814674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Evolution et concentration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1379" y="1405150"/>
            <a:ext cx="12205242" cy="10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4"/>
              </a:lnSpc>
              <a:spcBef>
                <a:spcPct val="0"/>
              </a:spcBef>
            </a:pPr>
            <a:r>
              <a:rPr lang="en-US" sz="6174">
                <a:solidFill>
                  <a:srgbClr val="000000"/>
                </a:solidFill>
                <a:latin typeface="Now"/>
              </a:rPr>
              <a:t>Les Cibles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09" t="0" r="2752" b="12492"/>
          <a:stretch>
            <a:fillRect/>
          </a:stretch>
        </p:blipFill>
        <p:spPr>
          <a:xfrm flipH="false" flipV="false" rot="0">
            <a:off x="4110687" y="2916321"/>
            <a:ext cx="11121840" cy="724517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33640" y="203125"/>
            <a:ext cx="5354786" cy="535478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6981" y="2504960"/>
            <a:ext cx="4221138" cy="147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DCD2"/>
                </a:solidFill>
                <a:latin typeface="Now"/>
              </a:rPr>
              <a:t>Adultes conscient de la perte de temps, ainsi que de l'impact psychologique d'une expérience.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981" y="1452773"/>
            <a:ext cx="4221138" cy="71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1E6"/>
                </a:solidFill>
                <a:latin typeface="Now Bold"/>
              </a:rPr>
              <a:t>VISITEURS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34484" y="2878221"/>
            <a:ext cx="4221138" cy="110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Now"/>
              </a:rPr>
              <a:t>Adultes aimant partager, écrire, et se valorisant dans la contribution.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0870" y="1452775"/>
            <a:ext cx="4508366" cy="71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CB997E"/>
                </a:solidFill>
                <a:latin typeface="Now Bold"/>
              </a:rPr>
              <a:t>CONTRIBUTEURS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67660" y="362192"/>
            <a:ext cx="5354786" cy="535478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EFEB">
                <a:alpha val="37647"/>
              </a:srgbClr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4812" y="5133975"/>
            <a:ext cx="19535305" cy="0"/>
          </a:xfrm>
          <a:prstGeom prst="line">
            <a:avLst/>
          </a:prstGeom>
          <a:ln cap="rnd" w="19050">
            <a:solidFill>
              <a:srgbClr val="EDDC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75084" y="1942213"/>
            <a:ext cx="13137831" cy="109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0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Now"/>
              </a:rPr>
              <a:t>La concurrence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6761" y="5153025"/>
            <a:ext cx="1172947" cy="5864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908715"/>
            <a:ext cx="4535566" cy="73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Allociné</a:t>
            </a:r>
          </a:p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Senscritique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67678"/>
            <a:ext cx="453556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w Bold"/>
              </a:rPr>
              <a:t>Dans le même thème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6446" y="6877880"/>
            <a:ext cx="4535566" cy="73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Babelio</a:t>
            </a:r>
          </a:p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Tripadvisor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6446" y="6236843"/>
            <a:ext cx="453556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w Bold"/>
              </a:rPr>
              <a:t>Dans d'autres domaines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7755" y="5153025"/>
            <a:ext cx="1172947" cy="586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3379" y="4071379"/>
            <a:ext cx="17624292" cy="537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43802" y="3293066"/>
            <a:ext cx="14871328" cy="40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Now"/>
              </a:rPr>
              <a:t>S. W. O. 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802" y="1708557"/>
            <a:ext cx="14871328" cy="113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sz="6575">
                <a:solidFill>
                  <a:srgbClr val="CB997E"/>
                </a:solidFill>
                <a:latin typeface="Now"/>
              </a:rPr>
              <a:t>Analyse Marketing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25865" y="-1325411"/>
            <a:ext cx="13342069" cy="1334206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30808" y="108541"/>
            <a:ext cx="9475896" cy="100453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84910" y="227381"/>
            <a:ext cx="6131473" cy="91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sz="5949">
                <a:solidFill>
                  <a:srgbClr val="FFF1E6"/>
                </a:solidFill>
                <a:latin typeface="Alice"/>
              </a:rPr>
              <a:t>Enoncé du besoin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910" y="1869069"/>
            <a:ext cx="6687496" cy="690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latin typeface="Alice"/>
              </a:rPr>
              <a:t>Les besoins primordiaux sont :</a:t>
            </a:r>
          </a:p>
          <a:p>
            <a:pPr algn="ctr">
              <a:lnSpc>
                <a:spcPts val="2864"/>
              </a:lnSpc>
            </a:pPr>
            <a:r>
              <a:rPr lang="en-US" sz="113">
                <a:solidFill>
                  <a:srgbClr val="FFF1E6"/>
                </a:solidFill>
                <a:ea typeface="Alice"/>
              </a:rPr>
              <a:t>●Les utilisateurs doivent pouvoir c</a:t>
            </a:r>
            <a:r>
              <a:rPr lang="en-US" sz="2045">
                <a:solidFill>
                  <a:srgbClr val="FFF1E6"/>
                </a:solidFill>
                <a:latin typeface="Alice"/>
              </a:rPr>
              <a:t>onsulter les articles des autres utilisateurs sans se connecter,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●Une fois connecté à leur compte, l’utilisateur devient rédacteur du blog, peut créer une vidéothèque des œuvres qu’il a déjà vu, et peut communiquer avec les autres rédacteurs. Selon son degré d’implication, il peut ensuite devenir à son tour modérateur.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latin typeface="Alice"/>
              </a:rPr>
              <a:t>Chaque utilisateur connecté peut aussi créer, et/ou participer à un événement.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●Chaque article est rattaché à une fiche culturelle sur l'œuvre en question avec un lien d’achat sur un site marchand, si l'œuvre y est proposée.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●Une section Quizz est présente sur chaque bas de page. Les scores sont comparés entre les utilisateurs enregistrés.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●Les articles, ainsi que leur fiche culturelle doivent pouvoir être classé par catégorie d’émotion qu’il suscite. </a:t>
            </a:r>
          </a:p>
          <a:p>
            <a:pPr algn="ctr">
              <a:lnSpc>
                <a:spcPts val="286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39849" y="-1360651"/>
            <a:ext cx="13008303" cy="130083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858351" y="-1805098"/>
            <a:ext cx="4057770" cy="40577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01990" y="8018506"/>
            <a:ext cx="4057770" cy="40577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7037"/>
          <a:stretch>
            <a:fillRect/>
          </a:stretch>
        </p:blipFill>
        <p:spPr>
          <a:xfrm flipH="false" flipV="false" rot="0">
            <a:off x="4508504" y="3094148"/>
            <a:ext cx="9270991" cy="64638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2839032" cy="28390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012328" y="805838"/>
            <a:ext cx="10263345" cy="98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CB997E"/>
                </a:solidFill>
                <a:latin typeface="Now"/>
              </a:rPr>
              <a:t>Graphisme et ergonomie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818" y="2264597"/>
            <a:ext cx="10263345" cy="7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u="sng">
                <a:solidFill>
                  <a:srgbClr val="CB997E"/>
                </a:solidFill>
                <a:latin typeface="Now"/>
              </a:rPr>
              <a:t>La charte graphique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57278" y="5164826"/>
            <a:ext cx="10263345" cy="62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DCD2"/>
                </a:solidFill>
                <a:latin typeface="Alice Italics"/>
              </a:rPr>
              <a:t>La palette de couleurs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6172" y="2889417"/>
            <a:ext cx="1865263" cy="7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u="sng">
                <a:solidFill>
                  <a:srgbClr val="CB997E"/>
                </a:solidFill>
                <a:latin typeface="Now"/>
              </a:rPr>
              <a:t>Le logo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831648" y="5882229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Front-End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DAEyU7gjtIw</dc:identifier>
  <dcterms:modified xsi:type="dcterms:W3CDTF">2011-08-01T06:04:30Z</dcterms:modified>
  <cp:revision>1</cp:revision>
  <dc:title>Projet - Fil rouge</dc:title>
</cp:coreProperties>
</file>